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7" autoAdjust="0"/>
    <p:restoredTop sz="94660"/>
  </p:normalViewPr>
  <p:slideViewPr>
    <p:cSldViewPr snapToGrid="0">
      <p:cViewPr varScale="1">
        <p:scale>
          <a:sx n="68" d="100"/>
          <a:sy n="68" d="100"/>
        </p:scale>
        <p:origin x="4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a_Titelfolie ein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0" y="1326806"/>
            <a:ext cx="12192000" cy="55311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4" name="Bildplatzhalter 9"/>
          <p:cNvSpPr>
            <a:spLocks noGrp="1"/>
          </p:cNvSpPr>
          <p:nvPr>
            <p:ph type="pic" sz="quarter" idx="14"/>
          </p:nvPr>
        </p:nvSpPr>
        <p:spPr>
          <a:xfrm>
            <a:off x="0" y="1479550"/>
            <a:ext cx="12192000" cy="4916632"/>
          </a:xfrm>
          <a:prstGeom prst="rect">
            <a:avLst/>
          </a:prstGeom>
          <a:blipFill rotWithShape="1">
            <a:blip r:embed="rId2"/>
            <a:srcRect/>
            <a:stretch>
              <a:fillRect/>
            </a:stretch>
          </a:blipFill>
          <a:ln>
            <a:noFill/>
          </a:ln>
        </p:spPr>
        <p:txBody>
          <a:bodyPr vert="horz" tIns="108000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1" name="Inhaltsplatzhalter 20"/>
          <p:cNvSpPr>
            <a:spLocks noGrp="1"/>
          </p:cNvSpPr>
          <p:nvPr>
            <p:ph sz="quarter" idx="12" hasCustomPrompt="1"/>
          </p:nvPr>
        </p:nvSpPr>
        <p:spPr>
          <a:xfrm>
            <a:off x="456002" y="4425481"/>
            <a:ext cx="8131885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4000" b="0" i="0">
                <a:solidFill>
                  <a:schemeClr val="bg1"/>
                </a:solidFill>
                <a:latin typeface="TheSans UHH Bold Caps"/>
                <a:cs typeface="TheSans UHH Bold Cap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br>
              <a:rPr lang="de-DE" dirty="0"/>
            </a:br>
            <a:r>
              <a:rPr lang="de-DE" dirty="0"/>
              <a:t>An ihm kann man sehen</a:t>
            </a:r>
          </a:p>
        </p:txBody>
      </p:sp>
      <p:sp>
        <p:nvSpPr>
          <p:cNvPr id="23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455085" y="3944231"/>
            <a:ext cx="8132803" cy="4810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TheSans UHH Bold Caps"/>
                <a:cs typeface="TheSans UHH Bold Caps"/>
              </a:defRPr>
            </a:lvl1pPr>
          </a:lstStyle>
          <a:p>
            <a:pPr lvl="0"/>
            <a:r>
              <a:rPr lang="de-DE" dirty="0"/>
              <a:t>Name des Referenten</a:t>
            </a:r>
          </a:p>
        </p:txBody>
      </p:sp>
    </p:spTree>
    <p:extLst>
      <p:ext uri="{BB962C8B-B14F-4D97-AF65-F5344CB8AC3E}">
        <p14:creationId xmlns:p14="http://schemas.microsoft.com/office/powerpoint/2010/main" val="3470030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ext-L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382928" y="2856736"/>
            <a:ext cx="5210057" cy="3278944"/>
          </a:xfrm>
          <a:prstGeom prst="rect">
            <a:avLst/>
          </a:prstGeom>
        </p:spPr>
        <p:txBody>
          <a:bodyPr lIns="0" tIns="0" bIns="0"/>
          <a:lstStyle>
            <a:lvl1pPr marL="252000" indent="-25200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1pPr>
            <a:lvl2pPr marL="504000" indent="-25200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2pPr>
            <a:lvl3pPr marL="756000" indent="-25200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75858C"/>
              </a:buClr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3pPr>
            <a:lvl4pPr marL="756000" indent="-25200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4pPr>
            <a:lvl5pPr marL="756000" indent="-25200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extplatzhalter 2"/>
          <p:cNvSpPr>
            <a:spLocks noGrp="1"/>
          </p:cNvSpPr>
          <p:nvPr>
            <p:ph type="body" idx="13" hasCustomPrompt="1"/>
          </p:nvPr>
        </p:nvSpPr>
        <p:spPr>
          <a:xfrm>
            <a:off x="609600" y="1774801"/>
            <a:ext cx="10972800" cy="778297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800" b="0" i="0" baseline="0">
                <a:latin typeface="TheSans UHH Bold Caps"/>
                <a:cs typeface="TheSans UHH Bold Cap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Manchmal benutzt man worte Wie der Blindtext</a:t>
            </a:r>
          </a:p>
          <a:p>
            <a:pPr lvl="0"/>
            <a:r>
              <a:rPr lang="de-DE" dirty="0" err="1"/>
              <a:t>Hamburgefonts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endParaRPr lang="de-DE" dirty="0"/>
          </a:p>
        </p:txBody>
      </p:sp>
      <p:sp>
        <p:nvSpPr>
          <p:cNvPr id="12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84325" y="2856736"/>
            <a:ext cx="5217459" cy="32789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000" baseline="0">
                <a:latin typeface="TheSans UHH Regular"/>
                <a:cs typeface="TheSans UHH Regular"/>
              </a:defRPr>
            </a:lvl1pPr>
            <a:lvl2pPr marL="252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2pPr>
            <a:lvl3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3pPr>
            <a:lvl4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4pPr>
            <a:lvl5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r>
              <a:rPr lang="de-DE" dirty="0"/>
              <a:t>, um Schriften zu testen. 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</a:t>
            </a:r>
          </a:p>
        </p:txBody>
      </p:sp>
    </p:spTree>
    <p:extLst>
      <p:ext uri="{BB962C8B-B14F-4D97-AF65-F5344CB8AC3E}">
        <p14:creationId xmlns:p14="http://schemas.microsoft.com/office/powerpoint/2010/main" val="2628169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0" y="1483199"/>
            <a:ext cx="12192000" cy="492632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>
              <a:latin typeface="TheSans UHH Bold Caps"/>
            </a:endParaRP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0" y="1482247"/>
            <a:ext cx="12192000" cy="4927274"/>
          </a:xfrm>
          <a:prstGeom prst="rect">
            <a:avLst/>
          </a:prstGeom>
          <a:noFill/>
          <a:ln>
            <a:noFill/>
          </a:ln>
        </p:spPr>
        <p:txBody>
          <a:bodyPr lIns="0" tIns="0" bIns="0" anchor="ctr" anchorCtr="0"/>
          <a:lstStyle>
            <a:lvl1pPr marL="0" indent="0" algn="ctr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None/>
              <a:defRPr sz="2400" baseline="0">
                <a:latin typeface="TheSans UHH Regular"/>
                <a:cs typeface="TheSans UHH Regular"/>
              </a:defRPr>
            </a:lvl1pPr>
            <a:lvl2pPr marL="0" indent="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2pPr>
            <a:lvl3pPr marL="0" indent="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None/>
              <a:defRPr sz="2000">
                <a:latin typeface="TheSans UHH Regular"/>
                <a:cs typeface="TheSans UHH Regular"/>
              </a:defRPr>
            </a:lvl3pPr>
            <a:lvl4pPr marL="0" indent="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None/>
              <a:defRPr sz="2000">
                <a:latin typeface="TheSans UHH Regular"/>
                <a:cs typeface="TheSans UHH Regular"/>
              </a:defRPr>
            </a:lvl4pPr>
            <a:lvl5pPr marL="0" indent="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None/>
              <a:defRPr sz="20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Grafiken, Tabellen etc.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  <p:cxnSp>
        <p:nvCxnSpPr>
          <p:cNvPr id="11" name="Gerade Verbindung 10"/>
          <p:cNvCxnSpPr/>
          <p:nvPr/>
        </p:nvCxnSpPr>
        <p:spPr>
          <a:xfrm>
            <a:off x="0" y="1479942"/>
            <a:ext cx="12192000" cy="2791"/>
          </a:xfrm>
          <a:prstGeom prst="line">
            <a:avLst/>
          </a:prstGeom>
          <a:ln w="25400">
            <a:solidFill>
              <a:srgbClr val="009CD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2145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a_Kapitel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20"/>
          <p:cNvSpPr>
            <a:spLocks noGrp="1"/>
          </p:cNvSpPr>
          <p:nvPr>
            <p:ph sz="quarter" idx="13" hasCustomPrompt="1"/>
          </p:nvPr>
        </p:nvSpPr>
        <p:spPr>
          <a:xfrm>
            <a:off x="456002" y="4425481"/>
            <a:ext cx="8131885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4000" b="0" i="0">
                <a:solidFill>
                  <a:schemeClr val="tx1"/>
                </a:solidFill>
                <a:latin typeface="TheSans UHH Bold Caps"/>
                <a:cs typeface="TheSans UHH Bold Cap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br>
              <a:rPr lang="de-DE" dirty="0"/>
            </a:br>
            <a:r>
              <a:rPr lang="de-DE" dirty="0"/>
              <a:t>An ihm kann man sehen</a:t>
            </a:r>
          </a:p>
        </p:txBody>
      </p:sp>
    </p:spTree>
    <p:extLst>
      <p:ext uri="{BB962C8B-B14F-4D97-AF65-F5344CB8AC3E}">
        <p14:creationId xmlns:p14="http://schemas.microsoft.com/office/powerpoint/2010/main" val="2148759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b_Kapitel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463676"/>
            <a:ext cx="12192000" cy="4954891"/>
          </a:xfrm>
          <a:prstGeom prst="rect">
            <a:avLst/>
          </a:prstGeom>
          <a:solidFill>
            <a:srgbClr val="0092D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Inhaltsplatzhalter 20"/>
          <p:cNvSpPr>
            <a:spLocks noGrp="1"/>
          </p:cNvSpPr>
          <p:nvPr>
            <p:ph sz="quarter" idx="13" hasCustomPrompt="1"/>
          </p:nvPr>
        </p:nvSpPr>
        <p:spPr>
          <a:xfrm>
            <a:off x="456002" y="4425481"/>
            <a:ext cx="8131885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4000" b="0" i="0">
                <a:solidFill>
                  <a:schemeClr val="bg1"/>
                </a:solidFill>
                <a:latin typeface="TheSans UHH Bold Caps"/>
                <a:cs typeface="TheSans UHH Bold Cap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br>
              <a:rPr lang="de-DE" dirty="0"/>
            </a:br>
            <a:r>
              <a:rPr lang="de-DE" dirty="0"/>
              <a:t>An ihm kann man sehen</a:t>
            </a:r>
          </a:p>
        </p:txBody>
      </p:sp>
    </p:spTree>
    <p:extLst>
      <p:ext uri="{BB962C8B-B14F-4D97-AF65-F5344CB8AC3E}">
        <p14:creationId xmlns:p14="http://schemas.microsoft.com/office/powerpoint/2010/main" val="15845162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Leer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12637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Bild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  <p:sp>
        <p:nvSpPr>
          <p:cNvPr id="2" name="Rechteck 1"/>
          <p:cNvSpPr/>
          <p:nvPr/>
        </p:nvSpPr>
        <p:spPr>
          <a:xfrm>
            <a:off x="1" y="1292785"/>
            <a:ext cx="12192000" cy="6804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/>
              <a:t>v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1487934"/>
            <a:ext cx="12192000" cy="4921587"/>
          </a:xfrm>
          <a:prstGeom prst="rect">
            <a:avLst/>
          </a:prstGeom>
          <a:blipFill rotWithShape="1">
            <a:blip r:embed="rId2"/>
            <a:srcRect/>
            <a:stretch>
              <a:fillRect t="-816"/>
            </a:stretch>
          </a:blipFill>
        </p:spPr>
        <p:txBody>
          <a:bodyPr/>
          <a:lstStyle>
            <a:lvl1pPr marL="0" indent="0">
              <a:buNone/>
              <a:defRPr sz="3200" b="0" i="0">
                <a:latin typeface="TheSans UHH Bold Caps"/>
                <a:cs typeface="TheSans UHH Bold Cap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57108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Seite für den Textvers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09600" y="2733493"/>
            <a:ext cx="10972800" cy="3387887"/>
          </a:xfrm>
          <a:prstGeom prst="rect">
            <a:avLst/>
          </a:prstGeom>
        </p:spPr>
        <p:txBody>
          <a:bodyPr wrap="square" lIns="0" tIns="0" bIns="0" numCol="2" spcCol="18000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SzTx/>
              <a:buFont typeface="Wingdings" charset="2"/>
              <a:buNone/>
              <a:tabLst/>
              <a:defRPr sz="1200" b="0" i="0" u="none" baseline="0">
                <a:effectLst/>
                <a:latin typeface="TheSans UHH Bold"/>
                <a:cs typeface="TheSans UHH Bold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SzTx/>
              <a:buFont typeface="Wingdings" charset="2"/>
              <a:buNone/>
              <a:tabLst/>
              <a:defRPr/>
            </a:pPr>
            <a:r>
              <a:rPr lang="de-DE" dirty="0"/>
              <a:t>ACHTUNG: Diese Folie ist ausschließlich für den Textversand gedacht, nicht für die Präsentation am </a:t>
            </a:r>
            <a:r>
              <a:rPr lang="de-DE" dirty="0" err="1"/>
              <a:t>Beamer</a:t>
            </a:r>
            <a:r>
              <a:rPr lang="de-DE" dirty="0"/>
              <a:t>!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SzTx/>
              <a:buFont typeface="Wingdings" charset="2"/>
              <a:buNone/>
              <a:tabLst/>
              <a:defRPr/>
            </a:pPr>
            <a:endParaRPr lang="de-DE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SzTx/>
              <a:buFont typeface="Wingdings" charset="2"/>
              <a:buNone/>
              <a:tabLst/>
              <a:defRPr/>
            </a:pPr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r>
              <a:rPr lang="de-DE" dirty="0"/>
              <a:t>, um Schriften zu testen. Manchmal Sätze, die alle Buchstaben des Alphabets enthalten - man nennt diese Sätze »</a:t>
            </a:r>
            <a:r>
              <a:rPr lang="de-DE" dirty="0" err="1"/>
              <a:t>Pangrams</a:t>
            </a:r>
            <a:r>
              <a:rPr lang="de-DE" dirty="0"/>
              <a:t>«. Sehr bekannt ist dieser: The quick </a:t>
            </a:r>
            <a:r>
              <a:rPr lang="de-DE" dirty="0" err="1"/>
              <a:t>brown</a:t>
            </a:r>
            <a:r>
              <a:rPr lang="de-DE" dirty="0"/>
              <a:t> </a:t>
            </a:r>
            <a:r>
              <a:rPr lang="de-DE" dirty="0" err="1"/>
              <a:t>fox</a:t>
            </a:r>
            <a:r>
              <a:rPr lang="de-DE" dirty="0"/>
              <a:t> </a:t>
            </a:r>
            <a:r>
              <a:rPr lang="de-DE" dirty="0" err="1"/>
              <a:t>jumps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old</a:t>
            </a:r>
            <a:r>
              <a:rPr lang="de-DE" dirty="0"/>
              <a:t> </a:t>
            </a:r>
            <a:r>
              <a:rPr lang="de-DE" dirty="0" err="1"/>
              <a:t>dog</a:t>
            </a:r>
            <a:r>
              <a:rPr lang="de-DE" dirty="0"/>
              <a:t>. Oft werden in </a:t>
            </a:r>
            <a:r>
              <a:rPr lang="de-DE" dirty="0" err="1"/>
              <a:t>Typoblindtexte</a:t>
            </a:r>
            <a:r>
              <a:rPr lang="de-DE" dirty="0"/>
              <a:t> auch fremdsprachige Satzteile eingebaut (AVAIL®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Wefox</a:t>
            </a:r>
            <a:r>
              <a:rPr lang="de-DE" dirty="0"/>
              <a:t>™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testing</a:t>
            </a:r>
            <a:r>
              <a:rPr lang="de-DE" dirty="0"/>
              <a:t> </a:t>
            </a:r>
            <a:r>
              <a:rPr lang="de-DE" dirty="0" err="1"/>
              <a:t>aussi</a:t>
            </a:r>
            <a:r>
              <a:rPr lang="de-DE" dirty="0"/>
              <a:t> la </a:t>
            </a:r>
            <a:r>
              <a:rPr lang="de-DE" dirty="0" err="1"/>
              <a:t>Kerning</a:t>
            </a:r>
            <a:r>
              <a:rPr lang="de-DE" dirty="0"/>
              <a:t>), um die Wirkung in anderen Sprachen zu testen. In Lateinisch sieht zum Beispiel fast jede Schrift gut aus. </a:t>
            </a:r>
            <a:r>
              <a:rPr lang="de-DE" dirty="0" err="1"/>
              <a:t>Quod</a:t>
            </a:r>
            <a:r>
              <a:rPr lang="de-DE" dirty="0"/>
              <a:t> </a:t>
            </a:r>
            <a:r>
              <a:rPr lang="de-DE" dirty="0" err="1"/>
              <a:t>erat</a:t>
            </a:r>
            <a:r>
              <a:rPr lang="de-DE" dirty="0"/>
              <a:t> </a:t>
            </a:r>
            <a:r>
              <a:rPr lang="de-DE" dirty="0" err="1"/>
              <a:t>demonstrandum</a:t>
            </a:r>
            <a:r>
              <a:rPr lang="de-DE" dirty="0"/>
              <a:t>. Seit 1975 fehlen in den meisten Testtexten die Zahlen, weswegen nach </a:t>
            </a:r>
            <a:r>
              <a:rPr lang="de-DE" dirty="0" err="1"/>
              <a:t>TypoGb</a:t>
            </a:r>
            <a:r>
              <a:rPr lang="de-DE" dirty="0"/>
              <a:t>. 204 § ab dem Jahr 2034 Zahlen in 86 der Texte zur Pflicht werden. Nichteinhaltung wird mit bis zu 245 € oder 368 $ bestraft. Genauso wichtig in sind mittlerweile auch </a:t>
            </a:r>
            <a:r>
              <a:rPr lang="de-DE" dirty="0" err="1"/>
              <a:t>Âçcèñtë</a:t>
            </a:r>
            <a:r>
              <a:rPr lang="de-DE" dirty="0"/>
              <a:t>, die in neueren Schriften aber fast immer enthalten sind. Ein wichtiges aber schwierig zu integrierendes Feld sind </a:t>
            </a:r>
            <a:r>
              <a:rPr lang="de-DE" dirty="0" err="1"/>
              <a:t>OpenType</a:t>
            </a:r>
            <a:r>
              <a:rPr lang="de-DE" dirty="0"/>
              <a:t>-Funktionalitäten. Je nach Software und Voreinstellungen können eingebaute Kapitälchen, </a:t>
            </a:r>
            <a:r>
              <a:rPr lang="de-DE" dirty="0" err="1"/>
              <a:t>Kerning</a:t>
            </a:r>
            <a:r>
              <a:rPr lang="de-DE" dirty="0"/>
              <a:t> oder Ligaturen (sehr pfiffig) nicht richtig dargestellt </a:t>
            </a:r>
            <a:r>
              <a:rPr lang="de-DE" dirty="0" err="1"/>
              <a:t>werden.Dies</a:t>
            </a:r>
            <a:r>
              <a:rPr lang="de-DE" dirty="0"/>
              <a:t>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r>
              <a:rPr lang="de-DE" dirty="0"/>
              <a:t>, um Schriften zu testen. Manchmal Sätze, die alle Buchstaben des Alphabets enthalten - man nennt diese Sätze »</a:t>
            </a:r>
            <a:r>
              <a:rPr lang="de-DE" dirty="0" err="1"/>
              <a:t>Pangrams</a:t>
            </a:r>
            <a:r>
              <a:rPr lang="de-DE" dirty="0"/>
              <a:t>«. Sehr bekannt ist dieser: The quick </a:t>
            </a:r>
            <a:r>
              <a:rPr lang="de-DE" dirty="0" err="1"/>
              <a:t>brown</a:t>
            </a:r>
            <a:r>
              <a:rPr lang="de-DE" dirty="0"/>
              <a:t> </a:t>
            </a:r>
            <a:r>
              <a:rPr lang="de-DE" dirty="0" err="1"/>
              <a:t>fox</a:t>
            </a:r>
            <a:r>
              <a:rPr lang="de-DE" dirty="0"/>
              <a:t> </a:t>
            </a:r>
            <a:r>
              <a:rPr lang="de-DE" dirty="0" err="1"/>
              <a:t>jumps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old</a:t>
            </a:r>
            <a:r>
              <a:rPr lang="de-DE" dirty="0"/>
              <a:t> </a:t>
            </a:r>
            <a:r>
              <a:rPr lang="de-DE" dirty="0" err="1"/>
              <a:t>dog</a:t>
            </a:r>
            <a:r>
              <a:rPr lang="de-DE" dirty="0"/>
              <a:t>. Oft werden in </a:t>
            </a:r>
            <a:r>
              <a:rPr lang="de-DE" dirty="0" err="1"/>
              <a:t>Typoblindtexte</a:t>
            </a:r>
            <a:r>
              <a:rPr lang="de-DE" dirty="0"/>
              <a:t> auch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09600" y="1826635"/>
            <a:ext cx="10972800" cy="630708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2200"/>
              </a:lnSpc>
              <a:spcBef>
                <a:spcPts val="0"/>
              </a:spcBef>
              <a:buNone/>
              <a:defRPr sz="1800" b="0" i="0" baseline="0">
                <a:latin typeface="TheSans UHH Bold Caps"/>
                <a:cs typeface="TheSans UHH Bold Cap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Manchmal Sätze, die alle Buchstaben des Alphabets enthalten man nennt diese Sätze </a:t>
            </a:r>
            <a:r>
              <a:rPr lang="de-DE" dirty="0" err="1"/>
              <a:t>Pangrams</a:t>
            </a:r>
            <a:r>
              <a:rPr lang="de-DE" dirty="0"/>
              <a:t>. Sehr bekannt ist dieser</a:t>
            </a:r>
          </a:p>
        </p:txBody>
      </p:sp>
    </p:spTree>
    <p:extLst>
      <p:ext uri="{BB962C8B-B14F-4D97-AF65-F5344CB8AC3E}">
        <p14:creationId xmlns:p14="http://schemas.microsoft.com/office/powerpoint/2010/main" val="2576541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b_Titelfolie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hteck 25"/>
          <p:cNvSpPr/>
          <p:nvPr/>
        </p:nvSpPr>
        <p:spPr>
          <a:xfrm>
            <a:off x="0" y="1316924"/>
            <a:ext cx="12221195" cy="554107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1" y="1479551"/>
            <a:ext cx="6017132" cy="4926013"/>
          </a:xfrm>
          <a:prstGeom prst="rect">
            <a:avLst/>
          </a:prstGeom>
          <a:blipFill rotWithShape="1">
            <a:blip r:embed="rId2"/>
            <a:srcRect/>
            <a:stretch>
              <a:fillRect r="-36435"/>
            </a:stretch>
          </a:blipFill>
        </p:spPr>
        <p:txBody>
          <a:bodyPr vert="horz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2"/>
          <p:cNvSpPr>
            <a:spLocks noGrp="1"/>
          </p:cNvSpPr>
          <p:nvPr>
            <p:ph type="pic" sz="quarter" idx="15"/>
          </p:nvPr>
        </p:nvSpPr>
        <p:spPr>
          <a:xfrm>
            <a:off x="6198064" y="1479551"/>
            <a:ext cx="6023131" cy="4926013"/>
          </a:xfrm>
          <a:prstGeom prst="rect">
            <a:avLst/>
          </a:prstGeom>
          <a:blipFill rotWithShape="1">
            <a:blip r:embed="rId3"/>
            <a:srcRect/>
            <a:stretch>
              <a:fillRect l="-1315"/>
            </a:stretch>
          </a:blipFill>
        </p:spPr>
        <p:txBody>
          <a:bodyPr vert="horz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Inhaltsplatzhalter 20"/>
          <p:cNvSpPr>
            <a:spLocks noGrp="1"/>
          </p:cNvSpPr>
          <p:nvPr>
            <p:ph sz="quarter" idx="12" hasCustomPrompt="1"/>
          </p:nvPr>
        </p:nvSpPr>
        <p:spPr>
          <a:xfrm>
            <a:off x="456001" y="4425481"/>
            <a:ext cx="5077743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4000" b="0" i="0">
                <a:solidFill>
                  <a:schemeClr val="bg1"/>
                </a:solidFill>
                <a:latin typeface="TheSans UHH Bold Caps"/>
                <a:cs typeface="TheSans UHH Bold Cap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das </a:t>
            </a:r>
            <a:r>
              <a:rPr lang="de-DE" dirty="0" err="1"/>
              <a:t>ökosystem</a:t>
            </a:r>
            <a:endParaRPr lang="de-DE" dirty="0"/>
          </a:p>
          <a:p>
            <a:pPr lvl="0"/>
            <a:r>
              <a:rPr lang="de-DE" dirty="0" err="1"/>
              <a:t>bersteinwald</a:t>
            </a:r>
            <a:endParaRPr lang="de-DE" dirty="0"/>
          </a:p>
        </p:txBody>
      </p:sp>
      <p:sp>
        <p:nvSpPr>
          <p:cNvPr id="12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455085" y="3944231"/>
            <a:ext cx="5078659" cy="4810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TheSans UHH Bold Caps"/>
                <a:cs typeface="TheSans UHH Bold Caps"/>
              </a:defRPr>
            </a:lvl1pPr>
          </a:lstStyle>
          <a:p>
            <a:pPr lvl="0"/>
            <a:r>
              <a:rPr lang="de-DE" dirty="0"/>
              <a:t>Name des Referenten</a:t>
            </a:r>
          </a:p>
        </p:txBody>
      </p:sp>
    </p:spTree>
    <p:extLst>
      <p:ext uri="{BB962C8B-B14F-4D97-AF65-F5344CB8AC3E}">
        <p14:creationId xmlns:p14="http://schemas.microsoft.com/office/powerpoint/2010/main" val="3735823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c_Titelfolie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0" y="1305166"/>
            <a:ext cx="12221195" cy="555283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1" y="1479551"/>
            <a:ext cx="6017132" cy="4926013"/>
          </a:xfrm>
          <a:prstGeom prst="rect">
            <a:avLst/>
          </a:prstGeom>
          <a:blipFill rotWithShape="1">
            <a:blip r:embed="rId2"/>
            <a:srcRect/>
            <a:stretch>
              <a:fillRect r="-36435"/>
            </a:stretch>
          </a:blipFill>
        </p:spPr>
        <p:txBody>
          <a:bodyPr vert="horz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2"/>
          <p:cNvSpPr>
            <a:spLocks noGrp="1"/>
          </p:cNvSpPr>
          <p:nvPr>
            <p:ph type="pic" sz="quarter" idx="15"/>
          </p:nvPr>
        </p:nvSpPr>
        <p:spPr>
          <a:xfrm>
            <a:off x="6183400" y="1479551"/>
            <a:ext cx="6037795" cy="2401849"/>
          </a:xfrm>
          <a:prstGeom prst="rect">
            <a:avLst/>
          </a:prstGeom>
          <a:blipFill rotWithShape="1">
            <a:blip r:embed="rId3"/>
            <a:srcRect/>
            <a:stretch>
              <a:fillRect l="-1070" t="1" r="1" b="-2472"/>
            </a:stretch>
          </a:blipFill>
        </p:spPr>
        <p:txBody>
          <a:bodyPr vert="horz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9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183400" y="4009827"/>
            <a:ext cx="6037795" cy="2395736"/>
          </a:xfrm>
          <a:prstGeom prst="rect">
            <a:avLst/>
          </a:prstGeom>
          <a:blipFill rotWithShape="1">
            <a:blip r:embed="rId4"/>
            <a:srcRect/>
            <a:stretch>
              <a:fillRect l="-1070" t="-2769" r="1" b="4"/>
            </a:stretch>
          </a:blipFill>
        </p:spPr>
        <p:txBody>
          <a:bodyPr vert="horz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8" name="Inhaltsplatzhalter 20"/>
          <p:cNvSpPr>
            <a:spLocks noGrp="1"/>
          </p:cNvSpPr>
          <p:nvPr>
            <p:ph sz="quarter" idx="12" hasCustomPrompt="1"/>
          </p:nvPr>
        </p:nvSpPr>
        <p:spPr>
          <a:xfrm>
            <a:off x="456001" y="4425481"/>
            <a:ext cx="5077743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4000" b="0" i="0">
                <a:solidFill>
                  <a:schemeClr val="bg1"/>
                </a:solidFill>
                <a:latin typeface="TheSans UHH Bold Caps"/>
                <a:cs typeface="TheSans UHH Bold Cap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das </a:t>
            </a:r>
            <a:r>
              <a:rPr lang="de-DE" dirty="0" err="1"/>
              <a:t>ökosystem</a:t>
            </a:r>
            <a:endParaRPr lang="de-DE" dirty="0"/>
          </a:p>
          <a:p>
            <a:pPr lvl="0"/>
            <a:r>
              <a:rPr lang="de-DE" dirty="0" err="1"/>
              <a:t>bersteinwald</a:t>
            </a:r>
            <a:endParaRPr lang="de-DE" dirty="0"/>
          </a:p>
        </p:txBody>
      </p:sp>
      <p:sp>
        <p:nvSpPr>
          <p:cNvPr id="19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455085" y="3944231"/>
            <a:ext cx="5078659" cy="4810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TheSans UHH Bold Caps"/>
                <a:cs typeface="TheSans UHH Bold Caps"/>
              </a:defRPr>
            </a:lvl1pPr>
          </a:lstStyle>
          <a:p>
            <a:pPr lvl="0"/>
            <a:r>
              <a:rPr lang="de-DE" dirty="0"/>
              <a:t>Name des Referenten</a:t>
            </a:r>
          </a:p>
        </p:txBody>
      </p:sp>
    </p:spTree>
    <p:extLst>
      <p:ext uri="{BB962C8B-B14F-4D97-AF65-F5344CB8AC3E}">
        <p14:creationId xmlns:p14="http://schemas.microsoft.com/office/powerpoint/2010/main" val="3127537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d_Titelfolie Stein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0" y="1463676"/>
            <a:ext cx="12192000" cy="4954891"/>
          </a:xfrm>
          <a:prstGeom prst="rect">
            <a:avLst/>
          </a:prstGeom>
          <a:solidFill>
            <a:srgbClr val="3B51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162648" y="756431"/>
            <a:ext cx="2430336" cy="145907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50" b="0" i="0" kern="0" spc="90" baseline="0">
                <a:solidFill>
                  <a:schemeClr val="tx1"/>
                </a:solidFill>
                <a:latin typeface="TheSans UHH Bold Caps"/>
                <a:cs typeface="TheSans UHH Bold Caps"/>
              </a:defRPr>
            </a:lvl1pPr>
            <a:lvl2pPr marL="457200" indent="0">
              <a:buNone/>
              <a:defRPr sz="1600" b="0" i="0">
                <a:latin typeface="TheSans UHH Bold Caps"/>
                <a:cs typeface="TheSans UHH Bold Caps"/>
              </a:defRPr>
            </a:lvl2pPr>
            <a:lvl3pPr marL="914400" indent="0">
              <a:buNone/>
              <a:defRPr sz="1600" b="0" i="0">
                <a:latin typeface="TheSans UHH Bold Caps"/>
                <a:cs typeface="TheSans UHH Bold Caps"/>
              </a:defRPr>
            </a:lvl3pPr>
            <a:lvl4pPr marL="1371600" indent="0">
              <a:buNone/>
              <a:defRPr sz="1600" b="0" i="0">
                <a:latin typeface="TheSans UHH Bold Caps"/>
                <a:cs typeface="TheSans UHH Bold Caps"/>
              </a:defRPr>
            </a:lvl4pPr>
            <a:lvl5pPr marL="1828800" indent="0">
              <a:buNone/>
              <a:defRPr sz="1600" b="0" i="0">
                <a:latin typeface="TheSans UHH Bold Caps"/>
                <a:cs typeface="TheSans UHH Bold Caps"/>
              </a:defRPr>
            </a:lvl5pPr>
          </a:lstStyle>
          <a:p>
            <a:pPr lvl="0"/>
            <a:r>
              <a:rPr lang="de-DE" dirty="0"/>
              <a:t>Fakultät</a:t>
            </a:r>
          </a:p>
        </p:txBody>
      </p:sp>
      <p:sp>
        <p:nvSpPr>
          <p:cNvPr id="6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9171115" y="902337"/>
            <a:ext cx="2421869" cy="168274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buNone/>
              <a:defRPr sz="1050" b="0" i="0" kern="0" spc="40" baseline="0">
                <a:solidFill>
                  <a:srgbClr val="009CD1"/>
                </a:solidFill>
                <a:latin typeface="TheSans UHH SemiLight Caps"/>
                <a:cs typeface="TheSans UHH SemiLight Caps"/>
              </a:defRPr>
            </a:lvl1pPr>
            <a:lvl2pPr marL="457200" indent="0">
              <a:buNone/>
              <a:defRPr sz="1600" b="0" i="0">
                <a:latin typeface="TheSans UHH Bold Caps"/>
                <a:cs typeface="TheSans UHH Bold Caps"/>
              </a:defRPr>
            </a:lvl2pPr>
            <a:lvl3pPr marL="914400" indent="0">
              <a:buNone/>
              <a:defRPr sz="1600" b="0" i="0">
                <a:latin typeface="TheSans UHH Bold Caps"/>
                <a:cs typeface="TheSans UHH Bold Caps"/>
              </a:defRPr>
            </a:lvl3pPr>
            <a:lvl4pPr marL="1371600" indent="0">
              <a:buNone/>
              <a:defRPr sz="1600" b="0" i="0">
                <a:latin typeface="TheSans UHH Bold Caps"/>
                <a:cs typeface="TheSans UHH Bold Caps"/>
              </a:defRPr>
            </a:lvl4pPr>
            <a:lvl5pPr marL="1828800" indent="0">
              <a:buNone/>
              <a:defRPr sz="1600" b="0" i="0">
                <a:latin typeface="TheSans UHH Bold Caps"/>
                <a:cs typeface="TheSans UHH Bold Caps"/>
              </a:defRPr>
            </a:lvl5pPr>
          </a:lstStyle>
          <a:p>
            <a:pPr lvl="0"/>
            <a:r>
              <a:rPr lang="de-DE" dirty="0"/>
              <a:t>für </a:t>
            </a:r>
            <a:r>
              <a:rPr lang="de-DE" dirty="0" err="1"/>
              <a:t>rechtswissenschaft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0" y="6418566"/>
            <a:ext cx="12192000" cy="43943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4" name="Inhaltsplatzhalter 20"/>
          <p:cNvSpPr>
            <a:spLocks noGrp="1"/>
          </p:cNvSpPr>
          <p:nvPr>
            <p:ph sz="quarter" idx="12" hasCustomPrompt="1"/>
          </p:nvPr>
        </p:nvSpPr>
        <p:spPr>
          <a:xfrm>
            <a:off x="456001" y="4425481"/>
            <a:ext cx="8162124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4000" b="0" i="0">
                <a:solidFill>
                  <a:schemeClr val="bg1"/>
                </a:solidFill>
                <a:latin typeface="TheSans UHH Bold Caps"/>
                <a:cs typeface="TheSans UHH Bold Cap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br>
              <a:rPr lang="de-DE" dirty="0"/>
            </a:br>
            <a:r>
              <a:rPr lang="de-DE" dirty="0"/>
              <a:t>An ihm kann man sehen</a:t>
            </a:r>
          </a:p>
        </p:txBody>
      </p:sp>
      <p:sp>
        <p:nvSpPr>
          <p:cNvPr id="15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455085" y="3944231"/>
            <a:ext cx="8163040" cy="4810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TheSans UHH Bold Caps"/>
                <a:cs typeface="TheSans UHH Bold Caps"/>
              </a:defRPr>
            </a:lvl1pPr>
          </a:lstStyle>
          <a:p>
            <a:pPr lvl="0"/>
            <a:r>
              <a:rPr lang="de-DE" dirty="0"/>
              <a:t>Name des Referenten</a:t>
            </a:r>
          </a:p>
        </p:txBody>
      </p:sp>
    </p:spTree>
    <p:extLst>
      <p:ext uri="{BB962C8B-B14F-4D97-AF65-F5344CB8AC3E}">
        <p14:creationId xmlns:p14="http://schemas.microsoft.com/office/powerpoint/2010/main" val="2876878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e_Titelfolie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1463676"/>
            <a:ext cx="12192000" cy="4954891"/>
          </a:xfrm>
          <a:prstGeom prst="rect">
            <a:avLst/>
          </a:prstGeom>
          <a:solidFill>
            <a:srgbClr val="0092D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162648" y="756431"/>
            <a:ext cx="2430336" cy="145907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50" b="0" i="0" kern="0" spc="90" baseline="0">
                <a:solidFill>
                  <a:schemeClr val="tx1"/>
                </a:solidFill>
                <a:latin typeface="TheSans UHH Bold Caps"/>
                <a:cs typeface="TheSans UHH Bold Caps"/>
              </a:defRPr>
            </a:lvl1pPr>
            <a:lvl2pPr marL="457200" indent="0">
              <a:buNone/>
              <a:defRPr sz="1600" b="0" i="0">
                <a:latin typeface="TheSans UHH Bold Caps"/>
                <a:cs typeface="TheSans UHH Bold Caps"/>
              </a:defRPr>
            </a:lvl2pPr>
            <a:lvl3pPr marL="914400" indent="0">
              <a:buNone/>
              <a:defRPr sz="1600" b="0" i="0">
                <a:latin typeface="TheSans UHH Bold Caps"/>
                <a:cs typeface="TheSans UHH Bold Caps"/>
              </a:defRPr>
            </a:lvl3pPr>
            <a:lvl4pPr marL="1371600" indent="0">
              <a:buNone/>
              <a:defRPr sz="1600" b="0" i="0">
                <a:latin typeface="TheSans UHH Bold Caps"/>
                <a:cs typeface="TheSans UHH Bold Caps"/>
              </a:defRPr>
            </a:lvl4pPr>
            <a:lvl5pPr marL="1828800" indent="0">
              <a:buNone/>
              <a:defRPr sz="1600" b="0" i="0">
                <a:latin typeface="TheSans UHH Bold Caps"/>
                <a:cs typeface="TheSans UHH Bold Caps"/>
              </a:defRPr>
            </a:lvl5pPr>
          </a:lstStyle>
          <a:p>
            <a:pPr lvl="0"/>
            <a:r>
              <a:rPr lang="de-DE" dirty="0"/>
              <a:t>Fakultät</a:t>
            </a:r>
          </a:p>
        </p:txBody>
      </p:sp>
      <p:sp>
        <p:nvSpPr>
          <p:cNvPr id="6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9171115" y="902337"/>
            <a:ext cx="2421869" cy="168274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buNone/>
              <a:defRPr sz="1050" b="0" i="0" kern="0" spc="40" baseline="0">
                <a:solidFill>
                  <a:srgbClr val="009CD1"/>
                </a:solidFill>
                <a:latin typeface="TheSans UHH SemiLight Caps"/>
                <a:cs typeface="TheSans UHH SemiLight Caps"/>
              </a:defRPr>
            </a:lvl1pPr>
            <a:lvl2pPr marL="457200" indent="0">
              <a:buNone/>
              <a:defRPr sz="1600" b="0" i="0">
                <a:latin typeface="TheSans UHH Bold Caps"/>
                <a:cs typeface="TheSans UHH Bold Caps"/>
              </a:defRPr>
            </a:lvl2pPr>
            <a:lvl3pPr marL="914400" indent="0">
              <a:buNone/>
              <a:defRPr sz="1600" b="0" i="0">
                <a:latin typeface="TheSans UHH Bold Caps"/>
                <a:cs typeface="TheSans UHH Bold Caps"/>
              </a:defRPr>
            </a:lvl3pPr>
            <a:lvl4pPr marL="1371600" indent="0">
              <a:buNone/>
              <a:defRPr sz="1600" b="0" i="0">
                <a:latin typeface="TheSans UHH Bold Caps"/>
                <a:cs typeface="TheSans UHH Bold Caps"/>
              </a:defRPr>
            </a:lvl4pPr>
            <a:lvl5pPr marL="1828800" indent="0">
              <a:buNone/>
              <a:defRPr sz="1600" b="0" i="0">
                <a:latin typeface="TheSans UHH Bold Caps"/>
                <a:cs typeface="TheSans UHH Bold Caps"/>
              </a:defRPr>
            </a:lvl5pPr>
          </a:lstStyle>
          <a:p>
            <a:pPr lvl="0"/>
            <a:r>
              <a:rPr lang="de-DE" dirty="0"/>
              <a:t>für </a:t>
            </a:r>
            <a:r>
              <a:rPr lang="de-DE" dirty="0" err="1"/>
              <a:t>rechtswissenschaft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0" y="6418566"/>
            <a:ext cx="12192000" cy="43943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1" name="Inhaltsplatzhalter 20"/>
          <p:cNvSpPr>
            <a:spLocks noGrp="1"/>
          </p:cNvSpPr>
          <p:nvPr>
            <p:ph sz="quarter" idx="12" hasCustomPrompt="1"/>
          </p:nvPr>
        </p:nvSpPr>
        <p:spPr>
          <a:xfrm>
            <a:off x="456001" y="4425481"/>
            <a:ext cx="8162124" cy="1181873"/>
          </a:xfrm>
          <a:prstGeom prst="rect">
            <a:avLst/>
          </a:prstGeom>
        </p:spPr>
        <p:txBody>
          <a:bodyPr vert="horz" tIns="46800"/>
          <a:lstStyle>
            <a:lvl1pPr marL="0" indent="0">
              <a:lnSpc>
                <a:spcPts val="4400"/>
              </a:lnSpc>
              <a:spcBef>
                <a:spcPts val="0"/>
              </a:spcBef>
              <a:buNone/>
              <a:defRPr sz="4000" b="0" i="0">
                <a:solidFill>
                  <a:schemeClr val="bg1"/>
                </a:solidFill>
                <a:latin typeface="TheSans UHH Bold Caps"/>
                <a:cs typeface="TheSans UHH Bold Cap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br>
              <a:rPr lang="de-DE" dirty="0"/>
            </a:br>
            <a:r>
              <a:rPr lang="de-DE" dirty="0"/>
              <a:t>An ihm kann man sehen</a:t>
            </a:r>
          </a:p>
        </p:txBody>
      </p:sp>
      <p:sp>
        <p:nvSpPr>
          <p:cNvPr id="12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455086" y="3944231"/>
            <a:ext cx="8163039" cy="4810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TheSans UHH Bold Caps"/>
                <a:cs typeface="TheSans UHH Bold Caps"/>
              </a:defRPr>
            </a:lvl1pPr>
          </a:lstStyle>
          <a:p>
            <a:pPr lvl="0"/>
            <a:r>
              <a:rPr lang="de-DE" dirty="0"/>
              <a:t>Name des Referenten</a:t>
            </a:r>
          </a:p>
        </p:txBody>
      </p:sp>
    </p:spTree>
    <p:extLst>
      <p:ext uri="{BB962C8B-B14F-4D97-AF65-F5344CB8AC3E}">
        <p14:creationId xmlns:p14="http://schemas.microsoft.com/office/powerpoint/2010/main" val="545932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3"/>
          <p:cNvSpPr>
            <a:spLocks noGrp="1"/>
          </p:cNvSpPr>
          <p:nvPr>
            <p:ph sz="half" idx="2"/>
          </p:nvPr>
        </p:nvSpPr>
        <p:spPr>
          <a:xfrm>
            <a:off x="609600" y="2840401"/>
            <a:ext cx="10185600" cy="3233015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ts val="3050"/>
              </a:lnSpc>
              <a:spcBef>
                <a:spcPts val="0"/>
              </a:spcBef>
              <a:spcAft>
                <a:spcPts val="1100"/>
              </a:spcAft>
              <a:buClr>
                <a:schemeClr val="tx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1pPr>
            <a:lvl2pPr marL="504000" indent="-25200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SzPct val="100000"/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2pPr>
            <a:lvl3pPr marL="756000" indent="-252000">
              <a:spcBef>
                <a:spcPts val="0"/>
              </a:spcBef>
              <a:spcAft>
                <a:spcPts val="1100"/>
              </a:spcAft>
              <a:buClr>
                <a:srgbClr val="75858C"/>
              </a:buClr>
              <a:buFont typeface="Lucida Grande"/>
              <a:buChar char="▪"/>
              <a:defRPr sz="2000">
                <a:latin typeface="TheSans UHH Regular"/>
                <a:cs typeface="TheSans UHH Regular"/>
              </a:defRPr>
            </a:lvl3pPr>
            <a:lvl4pPr marL="756000" indent="-25200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4pPr>
            <a:lvl5pPr marL="756000" indent="-252000"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0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11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09600" y="1774801"/>
            <a:ext cx="10185600" cy="778297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800" b="0" i="0" baseline="0">
                <a:latin typeface="TheSans UHH Bold Caps"/>
                <a:cs typeface="TheSans UHH Bold Cap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ob alle Buchstaben da sind, wie sie aussehen</a:t>
            </a:r>
          </a:p>
          <a:p>
            <a:pPr lvl="0"/>
            <a:r>
              <a:rPr lang="de-DE" dirty="0"/>
              <a:t>und ob alle </a:t>
            </a:r>
            <a:r>
              <a:rPr lang="de-DE" dirty="0" err="1"/>
              <a:t>buchstaben</a:t>
            </a:r>
            <a:r>
              <a:rPr lang="de-DE" dirty="0"/>
              <a:t> da sind</a:t>
            </a:r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729205" y="6442394"/>
            <a:ext cx="18531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000000"/>
                </a:solidFill>
                <a:latin typeface="TheSans UHH Regular"/>
                <a:cs typeface="TheSans UHH Regular"/>
              </a:defRPr>
            </a:lvl1pPr>
          </a:lstStyle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>
          <a:xfrm>
            <a:off x="609601" y="6442394"/>
            <a:ext cx="120958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latin typeface="TheSans UHH Regular"/>
                <a:cs typeface="TheSans UHH Regular"/>
              </a:defRPr>
            </a:lvl1pPr>
          </a:lstStyle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454384" y="6442394"/>
            <a:ext cx="6030384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 b="0" i="0">
                <a:solidFill>
                  <a:srgbClr val="000000"/>
                </a:solidFill>
                <a:latin typeface="TheSans UHH Regular"/>
                <a:cs typeface="TheSans UHH Regular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1958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09599" y="2840896"/>
            <a:ext cx="10185736" cy="3280939"/>
          </a:xfrm>
          <a:prstGeom prst="rect">
            <a:avLst/>
          </a:prstGeom>
        </p:spPr>
        <p:txBody>
          <a:bodyPr lIns="0" tIns="0" bIns="0"/>
          <a:lstStyle>
            <a:lvl1pPr marL="0" indent="0">
              <a:lnSpc>
                <a:spcPts val="305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 baseline="0">
                <a:latin typeface="TheSans UHH Regular"/>
                <a:cs typeface="TheSans UHH Regular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515B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r>
              <a:rPr lang="de-DE" dirty="0"/>
              <a:t>, um Schriften zu testen. Manchmal Sätze, die alle Buchstaben des Alphabets enthalten - man nennt diese Sätze »</a:t>
            </a:r>
            <a:r>
              <a:rPr lang="de-DE" dirty="0" err="1"/>
              <a:t>Pangrams</a:t>
            </a:r>
            <a:r>
              <a:rPr lang="de-DE" dirty="0"/>
              <a:t>«. 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Textplatzhalter 2"/>
          <p:cNvSpPr>
            <a:spLocks noGrp="1"/>
          </p:cNvSpPr>
          <p:nvPr>
            <p:ph type="body" idx="13" hasCustomPrompt="1"/>
          </p:nvPr>
        </p:nvSpPr>
        <p:spPr>
          <a:xfrm>
            <a:off x="609599" y="1774801"/>
            <a:ext cx="10185735" cy="778297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800" b="0" i="0" baseline="0">
                <a:latin typeface="TheSans UHH Bold Caps"/>
                <a:cs typeface="TheSans UHH Bold Cap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Manchmal benutzt man Worte wie Hamburg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2839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66309" y="2840401"/>
            <a:ext cx="5217459" cy="3322593"/>
          </a:xfrm>
          <a:prstGeom prst="rect">
            <a:avLst/>
          </a:prstGeom>
        </p:spPr>
        <p:txBody>
          <a:bodyPr lIns="0" tIns="0" rIns="0" bIns="0"/>
          <a:lstStyle>
            <a:lvl1pPr marL="252000" indent="-252000">
              <a:lnSpc>
                <a:spcPts val="305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1pPr>
            <a:lvl2pPr marL="504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2pPr>
            <a:lvl3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75858C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3pPr>
            <a:lvl4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4pPr>
            <a:lvl5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382928" y="2840401"/>
            <a:ext cx="5210057" cy="3322595"/>
          </a:xfrm>
          <a:prstGeom prst="rect">
            <a:avLst/>
          </a:prstGeom>
        </p:spPr>
        <p:txBody>
          <a:bodyPr lIns="0" tIns="0" bIns="0"/>
          <a:lstStyle>
            <a:lvl1pPr marL="252000" indent="-252000">
              <a:lnSpc>
                <a:spcPts val="305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1pPr>
            <a:lvl2pPr marL="504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3B515B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2pPr>
            <a:lvl3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75858C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3pPr>
            <a:lvl4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4pPr>
            <a:lvl5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Textplatzhalter 2"/>
          <p:cNvSpPr>
            <a:spLocks noGrp="1"/>
          </p:cNvSpPr>
          <p:nvPr>
            <p:ph type="body" idx="13" hasCustomPrompt="1"/>
          </p:nvPr>
        </p:nvSpPr>
        <p:spPr>
          <a:xfrm>
            <a:off x="609600" y="1774801"/>
            <a:ext cx="10972800" cy="778297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800" b="0" i="0" baseline="0">
                <a:latin typeface="TheSans UHH Bold Caps"/>
                <a:cs typeface="TheSans UHH Bold Cap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Manchmal benutzt man worte Wie </a:t>
            </a:r>
            <a:r>
              <a:rPr lang="de-DE" dirty="0" err="1"/>
              <a:t>blindtext</a:t>
            </a:r>
            <a:r>
              <a:rPr lang="de-DE" dirty="0"/>
              <a:t> der</a:t>
            </a:r>
          </a:p>
          <a:p>
            <a:pPr lvl="0"/>
            <a:r>
              <a:rPr lang="de-DE" dirty="0" err="1"/>
              <a:t>Hamburgefonts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200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ext-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84325" y="2856736"/>
            <a:ext cx="5217459" cy="32789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5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000" baseline="0">
                <a:latin typeface="TheSans UHH Regular"/>
                <a:cs typeface="TheSans UHH Regular"/>
              </a:defRPr>
            </a:lvl1pPr>
            <a:lvl2pPr marL="252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2pPr>
            <a:lvl3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3pPr>
            <a:lvl4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4pPr>
            <a:lvl5pPr marL="504000" indent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E2001A"/>
              </a:buClr>
              <a:buFont typeface="Arial"/>
              <a:buNone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Manchmal benutzt man Worte wie </a:t>
            </a:r>
            <a:r>
              <a:rPr lang="de-DE" dirty="0" err="1"/>
              <a:t>Hamburgefonts</a:t>
            </a:r>
            <a:r>
              <a:rPr lang="de-DE" dirty="0"/>
              <a:t>, </a:t>
            </a:r>
            <a:r>
              <a:rPr lang="de-DE" dirty="0" err="1"/>
              <a:t>Rafgenduks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r>
              <a:rPr lang="de-DE" dirty="0"/>
              <a:t>, um Schriften zu testen. Dies ist ein </a:t>
            </a:r>
            <a:r>
              <a:rPr lang="de-DE" dirty="0" err="1"/>
              <a:t>Typoblindtext</a:t>
            </a:r>
            <a:r>
              <a:rPr lang="de-DE" dirty="0"/>
              <a:t>. An ihm kann man sehen, ob alle Buchstaben da sind und wie sie aussehen. 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Inhaltsplatzhalter 5"/>
          <p:cNvSpPr>
            <a:spLocks noGrp="1"/>
          </p:cNvSpPr>
          <p:nvPr>
            <p:ph sz="quarter" idx="4"/>
          </p:nvPr>
        </p:nvSpPr>
        <p:spPr>
          <a:xfrm>
            <a:off x="6382928" y="2856737"/>
            <a:ext cx="5809073" cy="3563115"/>
          </a:xfrm>
          <a:prstGeom prst="rect">
            <a:avLst/>
          </a:prstGeom>
          <a:blipFill rotWithShape="1">
            <a:blip r:embed="rId2"/>
            <a:srcRect/>
            <a:stretch>
              <a:fillRect l="-23585" t="-5137" r="-11660" b="2"/>
            </a:stretch>
          </a:blipFill>
        </p:spPr>
        <p:txBody>
          <a:bodyPr lIns="0" tIns="0" bIns="0"/>
          <a:lstStyle>
            <a:lvl1pPr marL="0" indent="0">
              <a:lnSpc>
                <a:spcPts val="305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None/>
              <a:defRPr sz="2400">
                <a:latin typeface="TheSans UHH Regular"/>
                <a:cs typeface="TheSans UHH Regular"/>
              </a:defRPr>
            </a:lvl1pPr>
            <a:lvl2pPr marL="504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2pPr>
            <a:lvl3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3pPr>
            <a:lvl4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4pPr>
            <a:lvl5pPr marL="756000" indent="-25200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rgbClr val="009CD1"/>
              </a:buClr>
              <a:buFont typeface="Wingdings" charset="2"/>
              <a:buChar char="§"/>
              <a:defRPr sz="2400">
                <a:latin typeface="TheSans UHH Regular"/>
                <a:cs typeface="TheSans UHH Regular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3" hasCustomPrompt="1"/>
          </p:nvPr>
        </p:nvSpPr>
        <p:spPr>
          <a:xfrm>
            <a:off x="609600" y="1774801"/>
            <a:ext cx="10972800" cy="778297"/>
          </a:xfrm>
          <a:prstGeom prst="rect">
            <a:avLst/>
          </a:prstGeom>
        </p:spPr>
        <p:txBody>
          <a:bodyPr lIns="0" tIns="0" anchor="t" anchorCtr="0"/>
          <a:lstStyle>
            <a:lvl1pPr marL="0" indent="0">
              <a:lnSpc>
                <a:spcPts val="3200"/>
              </a:lnSpc>
              <a:spcBef>
                <a:spcPts val="0"/>
              </a:spcBef>
              <a:buNone/>
              <a:defRPr sz="2800" b="0" i="0" baseline="0">
                <a:latin typeface="TheSans UHH Bold Caps"/>
                <a:cs typeface="TheSans UHH Bold Cap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Manchmal benutzt man worte Wie der Blindtext</a:t>
            </a:r>
          </a:p>
          <a:p>
            <a:pPr lvl="0"/>
            <a:r>
              <a:rPr lang="de-DE" dirty="0" err="1"/>
              <a:t>Hamburgefonts</a:t>
            </a:r>
            <a:r>
              <a:rPr lang="de-DE" dirty="0"/>
              <a:t> oder </a:t>
            </a:r>
            <a:r>
              <a:rPr lang="de-DE" dirty="0" err="1"/>
              <a:t>Handgloves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5044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/>
          <p:cNvSpPr/>
          <p:nvPr/>
        </p:nvSpPr>
        <p:spPr>
          <a:xfrm flipV="1">
            <a:off x="0" y="6423314"/>
            <a:ext cx="12192000" cy="434686"/>
          </a:xfrm>
          <a:prstGeom prst="rect">
            <a:avLst/>
          </a:prstGeom>
          <a:solidFill>
            <a:srgbClr val="3B515B">
              <a:alpha val="1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>
              <a:latin typeface="TheSans UHH Bold Caps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09601" y="6442394"/>
            <a:ext cx="120958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latin typeface="TheSans UHH Regular"/>
                <a:cs typeface="TheSans UHH Regular"/>
              </a:defRPr>
            </a:lvl1pPr>
          </a:lstStyle>
          <a:p>
            <a:fld id="{C7A03609-4B89-49F6-9FB9-B145AF5FA8AD}" type="datetimeFigureOut">
              <a:rPr lang="de-DE" smtClean="0"/>
              <a:t>30.01.2018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454384" y="6442394"/>
            <a:ext cx="6030384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 b="0" i="0">
                <a:solidFill>
                  <a:srgbClr val="000000"/>
                </a:solidFill>
                <a:latin typeface="TheSans UHH Regular"/>
                <a:cs typeface="TheSans UHH Regular"/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729205" y="6442394"/>
            <a:ext cx="18531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000000"/>
                </a:solidFill>
                <a:latin typeface="TheSans UHH Regular"/>
                <a:cs typeface="TheSans UHH Regular"/>
              </a:defRPr>
            </a:lvl1pPr>
          </a:lstStyle>
          <a:p>
            <a:fld id="{BE42251F-0D7A-45B8-A480-204F64AAFDA2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" y="1"/>
            <a:ext cx="3644864" cy="1479940"/>
          </a:xfrm>
          <a:prstGeom prst="rect">
            <a:avLst/>
          </a:prstGeom>
        </p:spPr>
      </p:pic>
      <p:cxnSp>
        <p:nvCxnSpPr>
          <p:cNvPr id="11" name="Gerade Verbindung 10"/>
          <p:cNvCxnSpPr/>
          <p:nvPr/>
        </p:nvCxnSpPr>
        <p:spPr>
          <a:xfrm>
            <a:off x="0" y="1479942"/>
            <a:ext cx="12192000" cy="2791"/>
          </a:xfrm>
          <a:prstGeom prst="line">
            <a:avLst/>
          </a:prstGeom>
          <a:ln w="25400">
            <a:solidFill>
              <a:srgbClr val="009CD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443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TheSans UHH Bold Caps"/>
          <a:ea typeface="+mj-ea"/>
          <a:cs typeface="TheSans UHH Bold Cap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A8F15BA-1DFE-4610-BC2C-0497EB472D5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de-DE" dirty="0"/>
              <a:t>GWV Projekt: </a:t>
            </a:r>
            <a:r>
              <a:rPr lang="de-DE" dirty="0" err="1"/>
              <a:t>Practical</a:t>
            </a:r>
            <a:r>
              <a:rPr lang="de-DE" dirty="0"/>
              <a:t> </a:t>
            </a:r>
            <a:r>
              <a:rPr lang="de-DE" dirty="0" err="1"/>
              <a:t>Assignment</a:t>
            </a:r>
            <a:r>
              <a:rPr lang="de-DE" dirty="0"/>
              <a:t>: </a:t>
            </a:r>
            <a:r>
              <a:rPr lang="de-DE" dirty="0" err="1"/>
              <a:t>Cryptoarithmetic</a:t>
            </a:r>
            <a:r>
              <a:rPr lang="de-DE" dirty="0"/>
              <a:t> Puzzle</a:t>
            </a:r>
          </a:p>
          <a:p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99B9A20-5F2A-4420-BD5D-696069F522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Henrik Peters, Frederick Reiß &amp; Victoria </a:t>
            </a:r>
            <a:r>
              <a:rPr lang="de-DE" dirty="0" err="1"/>
              <a:t>Welge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41467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61060EE1-C52B-4FAC-BEE9-5422EF67C4B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b="1" dirty="0" err="1"/>
              <a:t>Cryptoarithmetic</a:t>
            </a:r>
            <a:r>
              <a:rPr lang="de-DE" b="1" dirty="0"/>
              <a:t> Puzzle Solver</a:t>
            </a:r>
            <a:br>
              <a:rPr lang="de-DE" b="1" dirty="0"/>
            </a:br>
            <a:endParaRPr lang="de-DE" b="1" dirty="0"/>
          </a:p>
          <a:p>
            <a:endParaRPr lang="de-DE" b="1" dirty="0"/>
          </a:p>
          <a:p>
            <a:pPr marL="342900" indent="-342900">
              <a:buFontTx/>
              <a:buChar char="-"/>
            </a:pPr>
            <a:r>
              <a:rPr lang="de-DE" b="1" dirty="0"/>
              <a:t>5 Input Wörter</a:t>
            </a:r>
          </a:p>
          <a:p>
            <a:endParaRPr lang="de-DE" b="1" dirty="0"/>
          </a:p>
          <a:p>
            <a:pPr marL="342900" indent="-342900">
              <a:buFontTx/>
              <a:buChar char="-"/>
            </a:pPr>
            <a:endParaRPr lang="de-DE" b="1" dirty="0"/>
          </a:p>
          <a:p>
            <a:pPr marL="342900" indent="-342900">
              <a:buFontTx/>
              <a:buChar char="-"/>
            </a:pPr>
            <a:r>
              <a:rPr lang="de-DE" b="1" dirty="0"/>
              <a:t>Alle möglichen Lösungen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F8BB23B-DFFD-4CEF-9B35-B2FE03C38EE1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pPr algn="ctr"/>
            <a:r>
              <a:rPr lang="de-DE" dirty="0"/>
              <a:t>Aufgabe/Bedingungen:</a:t>
            </a:r>
          </a:p>
        </p:txBody>
      </p:sp>
    </p:spTree>
    <p:extLst>
      <p:ext uri="{BB962C8B-B14F-4D97-AF65-F5344CB8AC3E}">
        <p14:creationId xmlns:p14="http://schemas.microsoft.com/office/powerpoint/2010/main" val="3508844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774E718-15AF-495A-A013-CC0982F9DF1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b="1" dirty="0"/>
              <a:t>Zeitliche Planung?</a:t>
            </a:r>
          </a:p>
          <a:p>
            <a:endParaRPr lang="de-DE" b="1" dirty="0"/>
          </a:p>
          <a:p>
            <a:pPr marL="342900" indent="-342900">
              <a:buFontTx/>
              <a:buChar char="-"/>
            </a:pPr>
            <a:endParaRPr lang="de-DE" b="1" dirty="0"/>
          </a:p>
          <a:p>
            <a:pPr marL="342900" indent="-342900">
              <a:buFontTx/>
              <a:buChar char="-"/>
            </a:pPr>
            <a:r>
              <a:rPr lang="de-DE" b="1" dirty="0"/>
              <a:t>Welche </a:t>
            </a:r>
            <a:r>
              <a:rPr lang="de-DE" b="1" dirty="0" err="1"/>
              <a:t>Constraints</a:t>
            </a:r>
            <a:r>
              <a:rPr lang="de-DE" b="1" dirty="0"/>
              <a:t>?</a:t>
            </a:r>
          </a:p>
          <a:p>
            <a:pPr marL="342900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r>
              <a:rPr lang="de-DE" b="1" dirty="0"/>
              <a:t>Welche Programmiersprache?</a:t>
            </a:r>
          </a:p>
          <a:p>
            <a:pPr marL="342900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endParaRPr lang="de-DE" dirty="0"/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4066F35-E307-450E-944B-5B0B0835BFCD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pPr algn="ctr"/>
            <a:r>
              <a:rPr lang="de-DE" dirty="0"/>
              <a:t>Vorüberlegungen</a:t>
            </a:r>
          </a:p>
        </p:txBody>
      </p:sp>
    </p:spTree>
    <p:extLst>
      <p:ext uri="{BB962C8B-B14F-4D97-AF65-F5344CB8AC3E}">
        <p14:creationId xmlns:p14="http://schemas.microsoft.com/office/powerpoint/2010/main" val="84645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66F2E07-67FF-40DD-8B64-D8AE2408D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2712" y="2661292"/>
            <a:ext cx="5217459" cy="3322593"/>
          </a:xfrm>
        </p:spPr>
        <p:txBody>
          <a:bodyPr/>
          <a:lstStyle/>
          <a:p>
            <a:r>
              <a:rPr lang="de-DE" sz="1800" dirty="0"/>
              <a:t>Bis zum 17.1.18</a:t>
            </a:r>
            <a:br>
              <a:rPr lang="de-DE" dirty="0"/>
            </a:br>
            <a:r>
              <a:rPr lang="de-DE" b="1" dirty="0"/>
              <a:t>- 5 Input </a:t>
            </a:r>
            <a:r>
              <a:rPr lang="de-DE" b="1" dirty="0" err="1"/>
              <a:t>words</a:t>
            </a:r>
            <a:r>
              <a:rPr lang="de-DE" b="1" dirty="0"/>
              <a:t> + </a:t>
            </a:r>
            <a:r>
              <a:rPr lang="de-DE" b="1" dirty="0" err="1"/>
              <a:t>Formatting</a:t>
            </a:r>
            <a:endParaRPr lang="de-DE" b="1" dirty="0"/>
          </a:p>
          <a:p>
            <a:r>
              <a:rPr lang="de-DE" sz="1800" dirty="0"/>
              <a:t>Bis zum 24.1.18</a:t>
            </a:r>
            <a:br>
              <a:rPr lang="de-DE" dirty="0"/>
            </a:br>
            <a:r>
              <a:rPr lang="de-DE" b="1" dirty="0"/>
              <a:t>- Find All Solutions</a:t>
            </a:r>
          </a:p>
          <a:p>
            <a:r>
              <a:rPr lang="de-DE" sz="1800" dirty="0"/>
              <a:t>Bis zum 31.1.18</a:t>
            </a:r>
            <a:br>
              <a:rPr lang="de-DE" dirty="0"/>
            </a:br>
            <a:r>
              <a:rPr lang="de-DE" b="1" dirty="0"/>
              <a:t>- Human </a:t>
            </a:r>
            <a:r>
              <a:rPr lang="de-DE" b="1" dirty="0" err="1"/>
              <a:t>Understandable</a:t>
            </a:r>
            <a:r>
              <a:rPr lang="de-DE" b="1" dirty="0"/>
              <a:t> </a:t>
            </a:r>
            <a:r>
              <a:rPr lang="de-DE" b="1" dirty="0" err="1"/>
              <a:t>Outprint</a:t>
            </a:r>
            <a:br>
              <a:rPr lang="de-DE" dirty="0"/>
            </a:br>
            <a:r>
              <a:rPr lang="de-DE" b="1" dirty="0"/>
              <a:t>- </a:t>
            </a:r>
            <a:r>
              <a:rPr lang="de-DE" b="1" dirty="0" err="1"/>
              <a:t>Automatically</a:t>
            </a:r>
            <a:r>
              <a:rPr lang="de-DE" b="1" dirty="0"/>
              <a:t> Generate New Puzzles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C18A8E-9A06-4236-8EB2-2D195C3441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9388" y="2661292"/>
            <a:ext cx="5210057" cy="3322595"/>
          </a:xfrm>
        </p:spPr>
        <p:txBody>
          <a:bodyPr/>
          <a:lstStyle/>
          <a:p>
            <a:r>
              <a:rPr lang="de-DE" sz="1800" dirty="0"/>
              <a:t>Bis zum 17.1.18 </a:t>
            </a:r>
            <a:br>
              <a:rPr lang="de-DE" dirty="0"/>
            </a:br>
            <a:r>
              <a:rPr lang="de-DE" b="1" dirty="0"/>
              <a:t>- 5 Input Words + </a:t>
            </a:r>
            <a:r>
              <a:rPr lang="de-DE" b="1" dirty="0" err="1"/>
              <a:t>Formatting</a:t>
            </a:r>
            <a:endParaRPr lang="de-DE" b="1" dirty="0"/>
          </a:p>
          <a:p>
            <a:r>
              <a:rPr lang="de-DE" sz="1800" dirty="0"/>
              <a:t>Bis  zum 24.1.18 </a:t>
            </a:r>
            <a:br>
              <a:rPr lang="de-DE" dirty="0"/>
            </a:br>
            <a:r>
              <a:rPr lang="de-DE" b="1" dirty="0"/>
              <a:t>- Find All Solutions X</a:t>
            </a:r>
            <a:br>
              <a:rPr lang="de-DE" b="1" dirty="0"/>
            </a:b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b="1" dirty="0">
                <a:sym typeface="Wingdings" panose="05000000000000000000" pitchFamily="2" charset="2"/>
              </a:rPr>
              <a:t>erst am 29.01.18</a:t>
            </a:r>
          </a:p>
          <a:p>
            <a:r>
              <a:rPr lang="de-DE" dirty="0"/>
              <a:t> </a:t>
            </a:r>
            <a:r>
              <a:rPr lang="de-DE" sz="1800" dirty="0"/>
              <a:t>Bis zum 31.1.18 </a:t>
            </a:r>
            <a:br>
              <a:rPr lang="de-DE" dirty="0"/>
            </a:br>
            <a:r>
              <a:rPr lang="de-DE" b="1" dirty="0"/>
              <a:t>- Human </a:t>
            </a:r>
            <a:r>
              <a:rPr lang="de-DE" b="1" dirty="0" err="1"/>
              <a:t>Understandable</a:t>
            </a:r>
            <a:r>
              <a:rPr lang="de-DE" b="1" dirty="0"/>
              <a:t> </a:t>
            </a:r>
            <a:r>
              <a:rPr lang="de-DE" b="1" dirty="0" err="1"/>
              <a:t>Outprint</a:t>
            </a:r>
            <a:br>
              <a:rPr lang="de-DE" dirty="0"/>
            </a:br>
            <a:r>
              <a:rPr lang="de-DE" b="1" dirty="0"/>
              <a:t>- </a:t>
            </a:r>
            <a:r>
              <a:rPr lang="de-DE" b="1" dirty="0" err="1"/>
              <a:t>Automatically</a:t>
            </a:r>
            <a:r>
              <a:rPr lang="de-DE" b="1" dirty="0"/>
              <a:t> Generate New Puzzles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B817774-139A-4BA7-BE7B-3D16278F75E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08137" y="1458745"/>
            <a:ext cx="10972800" cy="709419"/>
          </a:xfrm>
        </p:spPr>
        <p:txBody>
          <a:bodyPr/>
          <a:lstStyle/>
          <a:p>
            <a:r>
              <a:rPr lang="de-DE" dirty="0"/>
              <a:t>								Projektplan</a:t>
            </a:r>
          </a:p>
          <a:p>
            <a:r>
              <a:rPr lang="de-DE" dirty="0"/>
              <a:t>Soll												Ist</a:t>
            </a:r>
            <a:br>
              <a:rPr lang="de-DE" dirty="0"/>
            </a:br>
            <a:r>
              <a:rPr lang="de-DE" dirty="0"/>
              <a:t>_____________________________________________________________</a:t>
            </a:r>
          </a:p>
        </p:txBody>
      </p:sp>
      <p:pic>
        <p:nvPicPr>
          <p:cNvPr id="6" name="Grafik 5" descr="Häkchen">
            <a:extLst>
              <a:ext uri="{FF2B5EF4-FFF2-40B4-BE49-F238E27FC236}">
                <a16:creationId xmlns:a16="http://schemas.microsoft.com/office/drawing/2014/main" id="{19362E7D-2267-4CE8-BB50-DEA3CC3EE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54239" y="2981804"/>
            <a:ext cx="450130" cy="450130"/>
          </a:xfrm>
          <a:prstGeom prst="rect">
            <a:avLst/>
          </a:prstGeom>
        </p:spPr>
      </p:pic>
      <p:pic>
        <p:nvPicPr>
          <p:cNvPr id="7" name="Grafik 6" descr="Häkchen">
            <a:extLst>
              <a:ext uri="{FF2B5EF4-FFF2-40B4-BE49-F238E27FC236}">
                <a16:creationId xmlns:a16="http://schemas.microsoft.com/office/drawing/2014/main" id="{11FC419F-C48D-42BE-B907-247BC33F24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3129" y="4322588"/>
            <a:ext cx="450130" cy="450130"/>
          </a:xfrm>
          <a:prstGeom prst="rect">
            <a:avLst/>
          </a:prstGeom>
        </p:spPr>
      </p:pic>
      <p:pic>
        <p:nvPicPr>
          <p:cNvPr id="8" name="Grafik 7" descr="Häkchen">
            <a:extLst>
              <a:ext uri="{FF2B5EF4-FFF2-40B4-BE49-F238E27FC236}">
                <a16:creationId xmlns:a16="http://schemas.microsoft.com/office/drawing/2014/main" id="{F76F1CF9-5AD6-4A07-B9A3-302FBDEBB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68035" y="5217570"/>
            <a:ext cx="450130" cy="450130"/>
          </a:xfrm>
          <a:prstGeom prst="rect">
            <a:avLst/>
          </a:prstGeom>
        </p:spPr>
      </p:pic>
      <p:pic>
        <p:nvPicPr>
          <p:cNvPr id="9" name="Grafik 8" descr="Häkchen">
            <a:extLst>
              <a:ext uri="{FF2B5EF4-FFF2-40B4-BE49-F238E27FC236}">
                <a16:creationId xmlns:a16="http://schemas.microsoft.com/office/drawing/2014/main" id="{DA06B5BD-9CB0-4B25-B401-9E2F015DC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55872" y="5667700"/>
            <a:ext cx="450130" cy="45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031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41C6F19-386A-4CD0-BEEE-668954C8BF59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pPr algn="ctr"/>
            <a:r>
              <a:rPr lang="de-DE" dirty="0" err="1"/>
              <a:t>Constraint</a:t>
            </a:r>
            <a:r>
              <a:rPr lang="de-DE" dirty="0"/>
              <a:t> </a:t>
            </a:r>
            <a:r>
              <a:rPr lang="de-DE" dirty="0" err="1"/>
              <a:t>Satisfaction</a:t>
            </a:r>
            <a:r>
              <a:rPr lang="de-DE" dirty="0"/>
              <a:t> Problem(CSP)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86CF5075-3952-4758-8F19-9856D347A9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b="1" dirty="0"/>
              <a:t>Beispiel</a:t>
            </a:r>
            <a:r>
              <a:rPr lang="pt-BR" dirty="0"/>
              <a:t>: Three+Three+Five = Eleven</a:t>
            </a:r>
          </a:p>
          <a:p>
            <a:r>
              <a:rPr lang="pt-BR" b="1" dirty="0"/>
              <a:t>Variablen</a:t>
            </a:r>
            <a:r>
              <a:rPr lang="pt-BR" dirty="0"/>
              <a:t>: </a:t>
            </a:r>
          </a:p>
          <a:p>
            <a:r>
              <a:rPr lang="pt-BR" dirty="0"/>
              <a:t>E,L,T,F,H,V,I,R,N,X0,X1,X2,X3,X4,X5,(X6,X7,X8,X9)</a:t>
            </a:r>
          </a:p>
          <a:p>
            <a:endParaRPr lang="pt-BR" dirty="0"/>
          </a:p>
          <a:p>
            <a:r>
              <a:rPr lang="pt-BR" b="1" dirty="0"/>
              <a:t>Domain</a:t>
            </a:r>
            <a:r>
              <a:rPr lang="pt-BR" dirty="0"/>
              <a:t>: </a:t>
            </a:r>
          </a:p>
          <a:p>
            <a:r>
              <a:rPr lang="pt-BR" dirty="0"/>
              <a:t>{0,1,2,3,4,5,6,7,8,9} für Buchstaben</a:t>
            </a:r>
            <a:br>
              <a:rPr lang="pt-BR" dirty="0"/>
            </a:br>
            <a:r>
              <a:rPr lang="pt-BR" dirty="0"/>
              <a:t>{1,2,3,4,5,6,7,8,9} für den jeweils ersten Buchstaben</a:t>
            </a:r>
          </a:p>
          <a:p>
            <a:r>
              <a:rPr lang="pt-BR" dirty="0"/>
              <a:t>{0,1,2,(3,4)} für Überträge</a:t>
            </a:r>
          </a:p>
          <a:p>
            <a:endParaRPr lang="pt-BR" dirty="0"/>
          </a:p>
          <a:p>
            <a:br>
              <a:rPr lang="pt-BR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4202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6915BA6C-8BF5-47AD-8EA6-8C7854B02CA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b="1" dirty="0"/>
              <a:t>AlleZiffernUnterschiedlich</a:t>
            </a:r>
            <a:r>
              <a:rPr lang="pt-BR" dirty="0"/>
              <a:t> (E,L,T,F,H,V,I,R,N)</a:t>
            </a:r>
          </a:p>
          <a:p>
            <a:endParaRPr lang="pt-BR" dirty="0"/>
          </a:p>
          <a:p>
            <a:r>
              <a:rPr lang="pt-BR" dirty="0"/>
              <a:t>→ </a:t>
            </a:r>
            <a:r>
              <a:rPr lang="pt-BR" b="1" dirty="0"/>
              <a:t>E + E + E = N + 10*X1</a:t>
            </a:r>
          </a:p>
          <a:p>
            <a:r>
              <a:rPr lang="pt-BR" dirty="0"/>
              <a:t>→ </a:t>
            </a:r>
            <a:r>
              <a:rPr lang="pt-BR" b="1" dirty="0"/>
              <a:t>X1 + E + E + V = E + 10 *X2</a:t>
            </a:r>
          </a:p>
          <a:p>
            <a:r>
              <a:rPr lang="pt-BR" dirty="0"/>
              <a:t>→ </a:t>
            </a:r>
            <a:r>
              <a:rPr lang="pt-BR" b="1" dirty="0"/>
              <a:t>X2 + R + R + I = V + 10 * X3</a:t>
            </a:r>
          </a:p>
          <a:p>
            <a:r>
              <a:rPr lang="pt-BR" dirty="0"/>
              <a:t>→ </a:t>
            </a:r>
            <a:r>
              <a:rPr lang="pt-BR" b="1" dirty="0"/>
              <a:t>X3 + H + H + F = E + 10 * X4</a:t>
            </a:r>
          </a:p>
          <a:p>
            <a:r>
              <a:rPr lang="pt-BR" dirty="0"/>
              <a:t>→ </a:t>
            </a:r>
            <a:r>
              <a:rPr lang="pt-BR" b="1" dirty="0"/>
              <a:t>X4 + T + T = L + 10 * X5</a:t>
            </a:r>
          </a:p>
          <a:p>
            <a:r>
              <a:rPr lang="pt-BR" dirty="0"/>
              <a:t>→ </a:t>
            </a:r>
            <a:r>
              <a:rPr lang="pt-BR" b="1" dirty="0"/>
              <a:t>X5 = E, E ≠ 0, T ≠ 0</a:t>
            </a:r>
          </a:p>
          <a:p>
            <a:br>
              <a:rPr lang="pt-BR" dirty="0"/>
            </a:b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B4F5B1-292B-4B78-A487-0E5B58E85CA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pPr algn="ctr"/>
            <a:r>
              <a:rPr lang="de-DE" dirty="0" err="1"/>
              <a:t>Constraints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7752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FA3140E-D80A-4561-8015-55758D5E122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 dirty="0"/>
          </a:p>
          <a:p>
            <a:pPr marL="342900" indent="-342900">
              <a:buFontTx/>
              <a:buChar char="-"/>
            </a:pPr>
            <a:r>
              <a:rPr lang="de-DE" b="1" dirty="0"/>
              <a:t>AC3-Constraints-Algorithmus</a:t>
            </a:r>
          </a:p>
          <a:p>
            <a:pPr marL="342900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r>
              <a:rPr lang="de-DE" b="1" dirty="0"/>
              <a:t>In Python 3.6</a:t>
            </a:r>
          </a:p>
          <a:p>
            <a:pPr marL="342900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endParaRPr lang="de-DE" dirty="0"/>
          </a:p>
          <a:p>
            <a:pPr marL="342900" indent="-342900">
              <a:buFontTx/>
              <a:buChar char="-"/>
            </a:pP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776B0F3-B611-461A-8E03-D188FC791754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de-DE" dirty="0"/>
              <a:t>Lösung</a:t>
            </a:r>
          </a:p>
        </p:txBody>
      </p:sp>
    </p:spTree>
    <p:extLst>
      <p:ext uri="{BB962C8B-B14F-4D97-AF65-F5344CB8AC3E}">
        <p14:creationId xmlns:p14="http://schemas.microsoft.com/office/powerpoint/2010/main" val="586980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50800">
          <a:solidFill>
            <a:schemeClr val="bg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UHH_Vorlage_Praesentation_160429</Template>
  <TotalTime>0</TotalTime>
  <Words>205</Words>
  <Application>Microsoft Office PowerPoint</Application>
  <PresentationFormat>Breitbild</PresentationFormat>
  <Paragraphs>53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6" baseType="lpstr">
      <vt:lpstr>Arial</vt:lpstr>
      <vt:lpstr>Calibri</vt:lpstr>
      <vt:lpstr>Lucida Grande</vt:lpstr>
      <vt:lpstr>TheSans UHH Bold</vt:lpstr>
      <vt:lpstr>TheSans UHH Bold Caps</vt:lpstr>
      <vt:lpstr>TheSans UHH Regular</vt:lpstr>
      <vt:lpstr>TheSans UHH SemiLight Caps</vt:lpstr>
      <vt:lpstr>Wingdings</vt:lpstr>
      <vt:lpstr>Office-Design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GWV Projekt: Practical Assignment: Cryptoarithmetic Puzzle</dc:title>
  <dc:creator>Frederick Reiss</dc:creator>
  <cp:lastModifiedBy>Frederick Reiss</cp:lastModifiedBy>
  <cp:revision>16</cp:revision>
  <dcterms:created xsi:type="dcterms:W3CDTF">2018-01-30T17:19:45Z</dcterms:created>
  <dcterms:modified xsi:type="dcterms:W3CDTF">2018-01-30T19:57:14Z</dcterms:modified>
</cp:coreProperties>
</file>

<file path=docProps/thumbnail.jpeg>
</file>